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0"/>
  </p:notesMasterIdLst>
  <p:sldIdLst>
    <p:sldId id="256" r:id="rId2"/>
    <p:sldId id="271" r:id="rId3"/>
    <p:sldId id="258" r:id="rId4"/>
    <p:sldId id="266" r:id="rId5"/>
    <p:sldId id="267" r:id="rId6"/>
    <p:sldId id="268" r:id="rId7"/>
    <p:sldId id="269"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6" d="100"/>
          <a:sy n="66" d="100"/>
        </p:scale>
        <p:origin x="6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Charles Freestone" userId="S::charles.freestone@students.plymouth.ac.uk::363aac02-480c-4012-b377-caad58c28963" providerId="AD" clId="Web-{58B29AFF-77FA-26EC-061F-9E69EA858F60}"/>
    <pc:docChg chg="sldOrd">
      <pc:chgData name="(s) Charles Freestone" userId="S::charles.freestone@students.plymouth.ac.uk::363aac02-480c-4012-b377-caad58c28963" providerId="AD" clId="Web-{58B29AFF-77FA-26EC-061F-9E69EA858F60}" dt="2018-11-26T21:51:12.187" v="0"/>
      <pc:docMkLst>
        <pc:docMk/>
      </pc:docMkLst>
      <pc:sldChg chg="ord">
        <pc:chgData name="(s) Charles Freestone" userId="S::charles.freestone@students.plymouth.ac.uk::363aac02-480c-4012-b377-caad58c28963" providerId="AD" clId="Web-{58B29AFF-77FA-26EC-061F-9E69EA858F60}" dt="2018-11-26T21:51:12.187" v="0"/>
        <pc:sldMkLst>
          <pc:docMk/>
          <pc:sldMk cId="3385545835"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53E5D-2CE3-4A37-974D-3C556FDE49B1}" type="datetimeFigureOut">
              <a:rPr lang="en-GB" smtClean="0"/>
              <a:t>26/11/2018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398A4-7933-4E6B-93EF-8D31F3D99B43}" type="slidenum">
              <a:rPr lang="en-GB" smtClean="0"/>
              <a:t>‹#›</a:t>
            </a:fld>
            <a:endParaRPr lang="en-GB"/>
          </a:p>
        </p:txBody>
      </p:sp>
    </p:spTree>
    <p:extLst>
      <p:ext uri="{BB962C8B-B14F-4D97-AF65-F5344CB8AC3E}">
        <p14:creationId xmlns:p14="http://schemas.microsoft.com/office/powerpoint/2010/main" val="291771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t>Write a nice bullet point list of the mechanical and electrical changes – ALL CHANGES DISCUSSED, not just WHAT we did – </a:t>
            </a:r>
          </a:p>
          <a:p>
            <a:pPr algn="ctr"/>
            <a:r>
              <a:rPr lang="en-GB" sz="1200" dirty="0"/>
              <a:t>So include the swarm robotics stuff here and then discuss on next couple slides</a:t>
            </a:r>
          </a:p>
          <a:p>
            <a:endParaRPr lang="en-GB" dirty="0"/>
          </a:p>
        </p:txBody>
      </p:sp>
      <p:sp>
        <p:nvSpPr>
          <p:cNvPr id="4" name="Slide Number Placeholder 3"/>
          <p:cNvSpPr>
            <a:spLocks noGrp="1"/>
          </p:cNvSpPr>
          <p:nvPr>
            <p:ph type="sldNum" sz="quarter" idx="10"/>
          </p:nvPr>
        </p:nvSpPr>
        <p:spPr/>
        <p:txBody>
          <a:bodyPr/>
          <a:lstStyle/>
          <a:p>
            <a:fld id="{18F398A4-7933-4E6B-93EF-8D31F3D99B43}" type="slidenum">
              <a:rPr lang="en-GB" smtClean="0"/>
              <a:t>2</a:t>
            </a:fld>
            <a:endParaRPr lang="en-GB"/>
          </a:p>
        </p:txBody>
      </p:sp>
    </p:spTree>
    <p:extLst>
      <p:ext uri="{BB962C8B-B14F-4D97-AF65-F5344CB8AC3E}">
        <p14:creationId xmlns:p14="http://schemas.microsoft.com/office/powerpoint/2010/main" val="173602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Bullet point list of items that where on last slide that we are incorporating into our design</a:t>
            </a:r>
          </a:p>
          <a:p>
            <a:endParaRPr lang="en-GB" dirty="0"/>
          </a:p>
        </p:txBody>
      </p:sp>
      <p:sp>
        <p:nvSpPr>
          <p:cNvPr id="4" name="Slide Number Placeholder 3"/>
          <p:cNvSpPr>
            <a:spLocks noGrp="1"/>
          </p:cNvSpPr>
          <p:nvPr>
            <p:ph type="sldNum" sz="quarter" idx="10"/>
          </p:nvPr>
        </p:nvSpPr>
        <p:spPr/>
        <p:txBody>
          <a:bodyPr/>
          <a:lstStyle/>
          <a:p>
            <a:fld id="{18F398A4-7933-4E6B-93EF-8D31F3D99B43}" type="slidenum">
              <a:rPr lang="en-GB" smtClean="0"/>
              <a:t>3</a:t>
            </a:fld>
            <a:endParaRPr lang="en-GB"/>
          </a:p>
        </p:txBody>
      </p:sp>
    </p:spTree>
    <p:extLst>
      <p:ext uri="{BB962C8B-B14F-4D97-AF65-F5344CB8AC3E}">
        <p14:creationId xmlns:p14="http://schemas.microsoft.com/office/powerpoint/2010/main" val="94439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t>Discussion on items that we couldn’t </a:t>
            </a:r>
            <a:r>
              <a:rPr lang="en-GB" sz="1200" dirty="0" err="1"/>
              <a:t>encorportate</a:t>
            </a:r>
            <a:r>
              <a:rPr lang="en-GB" sz="1200" dirty="0"/>
              <a:t> like the swarm and </a:t>
            </a:r>
            <a:r>
              <a:rPr lang="en-GB" sz="1200" dirty="0" err="1"/>
              <a:t>gps</a:t>
            </a:r>
            <a:r>
              <a:rPr lang="en-GB" sz="1200" dirty="0"/>
              <a:t>. </a:t>
            </a:r>
          </a:p>
          <a:p>
            <a:pPr algn="ctr"/>
            <a:r>
              <a:rPr lang="en-GB" sz="1200" dirty="0"/>
              <a:t>*when it comes to talking on this slide you can say how its something our design will be able to do but its not in the SCOPE of what we want to achieve</a:t>
            </a:r>
          </a:p>
          <a:p>
            <a:endParaRPr lang="en-GB" dirty="0"/>
          </a:p>
        </p:txBody>
      </p:sp>
      <p:sp>
        <p:nvSpPr>
          <p:cNvPr id="4" name="Slide Number Placeholder 3"/>
          <p:cNvSpPr>
            <a:spLocks noGrp="1"/>
          </p:cNvSpPr>
          <p:nvPr>
            <p:ph type="sldNum" sz="quarter" idx="10"/>
          </p:nvPr>
        </p:nvSpPr>
        <p:spPr/>
        <p:txBody>
          <a:bodyPr/>
          <a:lstStyle/>
          <a:p>
            <a:fld id="{18F398A4-7933-4E6B-93EF-8D31F3D99B43}" type="slidenum">
              <a:rPr lang="en-GB" smtClean="0"/>
              <a:t>4</a:t>
            </a:fld>
            <a:endParaRPr lang="en-GB"/>
          </a:p>
        </p:txBody>
      </p:sp>
    </p:spTree>
    <p:extLst>
      <p:ext uri="{BB962C8B-B14F-4D97-AF65-F5344CB8AC3E}">
        <p14:creationId xmlns:p14="http://schemas.microsoft.com/office/powerpoint/2010/main" val="78153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t>*Discussion from PDR led to the use of </a:t>
            </a:r>
            <a:r>
              <a:rPr lang="en-GB" sz="1200" dirty="0" err="1"/>
              <a:t>honeing</a:t>
            </a:r>
            <a:r>
              <a:rPr lang="en-GB" sz="1200" dirty="0"/>
              <a:t> in on just using the wheeled bot inside of a sphere idea</a:t>
            </a:r>
          </a:p>
          <a:p>
            <a:pPr algn="ctr"/>
            <a:r>
              <a:rPr lang="en-GB" sz="1200" dirty="0"/>
              <a:t>Redesigned scope</a:t>
            </a:r>
          </a:p>
          <a:p>
            <a:pPr algn="ctr"/>
            <a:r>
              <a:rPr lang="en-GB" sz="1200" dirty="0" err="1"/>
              <a:t>Springed</a:t>
            </a:r>
            <a:r>
              <a:rPr lang="en-GB" sz="1200" dirty="0"/>
              <a:t> wheels around a spongy sphere</a:t>
            </a:r>
          </a:p>
          <a:p>
            <a:pPr algn="ctr"/>
            <a:r>
              <a:rPr lang="en-GB" sz="1200" dirty="0"/>
              <a:t>Tests to be taken</a:t>
            </a:r>
          </a:p>
          <a:p>
            <a:pPr algn="ctr"/>
            <a:endParaRPr lang="en-GB" sz="1200" dirty="0"/>
          </a:p>
          <a:p>
            <a:endParaRPr lang="en-GB" dirty="0"/>
          </a:p>
        </p:txBody>
      </p:sp>
      <p:sp>
        <p:nvSpPr>
          <p:cNvPr id="4" name="Slide Number Placeholder 3"/>
          <p:cNvSpPr>
            <a:spLocks noGrp="1"/>
          </p:cNvSpPr>
          <p:nvPr>
            <p:ph type="sldNum" sz="quarter" idx="10"/>
          </p:nvPr>
        </p:nvSpPr>
        <p:spPr/>
        <p:txBody>
          <a:bodyPr/>
          <a:lstStyle/>
          <a:p>
            <a:fld id="{18F398A4-7933-4E6B-93EF-8D31F3D99B43}" type="slidenum">
              <a:rPr lang="en-GB" smtClean="0"/>
              <a:t>5</a:t>
            </a:fld>
            <a:endParaRPr lang="en-GB"/>
          </a:p>
        </p:txBody>
      </p:sp>
    </p:spTree>
    <p:extLst>
      <p:ext uri="{BB962C8B-B14F-4D97-AF65-F5344CB8AC3E}">
        <p14:creationId xmlns:p14="http://schemas.microsoft.com/office/powerpoint/2010/main" val="119636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t>*</a:t>
            </a:r>
            <a:r>
              <a:rPr lang="en-GB" sz="1200" b="1" dirty="0"/>
              <a:t>We need to decide on a size and stuff tonight so then we can say that this section has been taken care of – basically compare your excel results to the excel I created and then we can design it from there.</a:t>
            </a:r>
          </a:p>
          <a:p>
            <a:pPr algn="ctr"/>
            <a:endParaRPr lang="en-GB" sz="1200" dirty="0"/>
          </a:p>
          <a:p>
            <a:endParaRPr lang="en-GB" dirty="0"/>
          </a:p>
        </p:txBody>
      </p:sp>
      <p:sp>
        <p:nvSpPr>
          <p:cNvPr id="4" name="Slide Number Placeholder 3"/>
          <p:cNvSpPr>
            <a:spLocks noGrp="1"/>
          </p:cNvSpPr>
          <p:nvPr>
            <p:ph type="sldNum" sz="quarter" idx="10"/>
          </p:nvPr>
        </p:nvSpPr>
        <p:spPr/>
        <p:txBody>
          <a:bodyPr/>
          <a:lstStyle/>
          <a:p>
            <a:fld id="{18F398A4-7933-4E6B-93EF-8D31F3D99B43}" type="slidenum">
              <a:rPr lang="en-GB" smtClean="0"/>
              <a:t>6</a:t>
            </a:fld>
            <a:endParaRPr lang="en-GB"/>
          </a:p>
        </p:txBody>
      </p:sp>
    </p:spTree>
    <p:extLst>
      <p:ext uri="{BB962C8B-B14F-4D97-AF65-F5344CB8AC3E}">
        <p14:creationId xmlns:p14="http://schemas.microsoft.com/office/powerpoint/2010/main" val="276242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472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049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81667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14709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3101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7215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1862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629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2713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12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5705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235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108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2414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5815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856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6300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AAD347D-5ACD-4C99-B74B-A9C85AD731AF}" type="datetimeFigureOut">
              <a:rPr lang="en-US" smtClean="0"/>
              <a:t>11/26/2018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5130643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6.png"/><Relationship Id="rId5" Type="http://schemas.microsoft.com/office/2007/relationships/media" Target="../media/media3.mp4"/><Relationship Id="rId10" Type="http://schemas.openxmlformats.org/officeDocument/2006/relationships/image" Target="../media/image15.png"/><Relationship Id="rId4" Type="http://schemas.openxmlformats.org/officeDocument/2006/relationships/video" Target="../media/media2.mp4"/><Relationship Id="rId9"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3050771"/>
            <a:ext cx="8689976" cy="759227"/>
          </a:xfrm>
        </p:spPr>
        <p:txBody>
          <a:bodyPr/>
          <a:lstStyle/>
          <a:p>
            <a:r>
              <a:rPr lang="en-GB" dirty="0">
                <a:solidFill>
                  <a:schemeClr val="accent1">
                    <a:lumMod val="60000"/>
                    <a:lumOff val="40000"/>
                  </a:schemeClr>
                </a:solidFill>
              </a:rPr>
              <a:t>Mine Detonating Sphere-bot</a:t>
            </a:r>
          </a:p>
        </p:txBody>
      </p:sp>
      <p:sp>
        <p:nvSpPr>
          <p:cNvPr id="3" name="Subtitle 2"/>
          <p:cNvSpPr>
            <a:spLocks noGrp="1"/>
          </p:cNvSpPr>
          <p:nvPr>
            <p:ph type="subTitle" idx="1"/>
          </p:nvPr>
        </p:nvSpPr>
        <p:spPr>
          <a:xfrm>
            <a:off x="1751012" y="3886201"/>
            <a:ext cx="8689976" cy="536170"/>
          </a:xfrm>
        </p:spPr>
        <p:txBody>
          <a:bodyPr/>
          <a:lstStyle/>
          <a:p>
            <a:r>
              <a:rPr lang="en-GB" dirty="0">
                <a:solidFill>
                  <a:schemeClr val="accent1">
                    <a:lumMod val="40000"/>
                    <a:lumOff val="60000"/>
                  </a:schemeClr>
                </a:solidFill>
              </a:rPr>
              <a:t>critical Design Review</a:t>
            </a:r>
          </a:p>
        </p:txBody>
      </p:sp>
      <p:sp>
        <p:nvSpPr>
          <p:cNvPr id="4" name="TextBox 3"/>
          <p:cNvSpPr txBox="1"/>
          <p:nvPr/>
        </p:nvSpPr>
        <p:spPr>
          <a:xfrm>
            <a:off x="3613265" y="4498574"/>
            <a:ext cx="4965469" cy="369332"/>
          </a:xfrm>
          <a:prstGeom prst="rect">
            <a:avLst/>
          </a:prstGeom>
          <a:noFill/>
        </p:spPr>
        <p:txBody>
          <a:bodyPr wrap="square" rtlCol="0">
            <a:spAutoFit/>
          </a:bodyPr>
          <a:lstStyle/>
          <a:p>
            <a:pPr algn="ctr"/>
            <a:r>
              <a:rPr lang="en-GB" dirty="0"/>
              <a:t>Charlie Freestone &amp; Becky Harding</a:t>
            </a:r>
          </a:p>
        </p:txBody>
      </p:sp>
      <p:sp>
        <p:nvSpPr>
          <p:cNvPr id="5" name="TextBox 4"/>
          <p:cNvSpPr txBox="1"/>
          <p:nvPr/>
        </p:nvSpPr>
        <p:spPr>
          <a:xfrm>
            <a:off x="5500254" y="2605236"/>
            <a:ext cx="1191490" cy="369332"/>
          </a:xfrm>
          <a:prstGeom prst="rect">
            <a:avLst/>
          </a:prstGeom>
          <a:noFill/>
        </p:spPr>
        <p:txBody>
          <a:bodyPr wrap="square" rtlCol="0">
            <a:spAutoFit/>
          </a:bodyPr>
          <a:lstStyle/>
          <a:p>
            <a:pPr algn="ctr"/>
            <a:r>
              <a:rPr lang="en-GB" dirty="0"/>
              <a:t>ROCO504</a:t>
            </a:r>
          </a:p>
        </p:txBody>
      </p:sp>
    </p:spTree>
    <p:extLst>
      <p:ext uri="{BB962C8B-B14F-4D97-AF65-F5344CB8AC3E}">
        <p14:creationId xmlns:p14="http://schemas.microsoft.com/office/powerpoint/2010/main" val="222894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4C519F-1B67-4AEA-8E85-0E2631CA24ED}"/>
              </a:ext>
            </a:extLst>
          </p:cNvPr>
          <p:cNvSpPr txBox="1">
            <a:spLocks/>
          </p:cNvSpPr>
          <p:nvPr/>
        </p:nvSpPr>
        <p:spPr>
          <a:xfrm>
            <a:off x="3865830" y="540325"/>
            <a:ext cx="7439676" cy="7592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4800" dirty="0">
                <a:solidFill>
                  <a:schemeClr val="accent1">
                    <a:lumMod val="60000"/>
                    <a:lumOff val="40000"/>
                  </a:schemeClr>
                </a:solidFill>
              </a:rPr>
              <a:t>Updated Project Plan</a:t>
            </a:r>
          </a:p>
        </p:txBody>
      </p:sp>
      <p:pic>
        <p:nvPicPr>
          <p:cNvPr id="2" name="Picture 1">
            <a:extLst>
              <a:ext uri="{FF2B5EF4-FFF2-40B4-BE49-F238E27FC236}">
                <a16:creationId xmlns:a16="http://schemas.microsoft.com/office/drawing/2014/main" id="{55F1724C-BB9F-4E8C-9019-9A65AA7A63C9}"/>
              </a:ext>
            </a:extLst>
          </p:cNvPr>
          <p:cNvPicPr>
            <a:picLocks noChangeAspect="1"/>
          </p:cNvPicPr>
          <p:nvPr/>
        </p:nvPicPr>
        <p:blipFill>
          <a:blip r:embed="rId2"/>
          <a:stretch>
            <a:fillRect/>
          </a:stretch>
        </p:blipFill>
        <p:spPr>
          <a:xfrm>
            <a:off x="533400" y="1299552"/>
            <a:ext cx="11125200" cy="5369750"/>
          </a:xfrm>
          <a:prstGeom prst="rect">
            <a:avLst/>
          </a:prstGeom>
        </p:spPr>
      </p:pic>
    </p:spTree>
    <p:extLst>
      <p:ext uri="{BB962C8B-B14F-4D97-AF65-F5344CB8AC3E}">
        <p14:creationId xmlns:p14="http://schemas.microsoft.com/office/powerpoint/2010/main" val="3385545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86408" y="615142"/>
            <a:ext cx="8127167" cy="759227"/>
          </a:xfrm>
        </p:spPr>
        <p:txBody>
          <a:bodyPr>
            <a:normAutofit/>
          </a:bodyPr>
          <a:lstStyle/>
          <a:p>
            <a:r>
              <a:rPr lang="en-GB" dirty="0">
                <a:solidFill>
                  <a:schemeClr val="accent1">
                    <a:lumMod val="60000"/>
                    <a:lumOff val="40000"/>
                  </a:schemeClr>
                </a:solidFill>
              </a:rPr>
              <a:t>Suggestions from PDR</a:t>
            </a:r>
          </a:p>
        </p:txBody>
      </p:sp>
      <p:sp>
        <p:nvSpPr>
          <p:cNvPr id="3" name="TextBox 2"/>
          <p:cNvSpPr txBox="1"/>
          <p:nvPr/>
        </p:nvSpPr>
        <p:spPr>
          <a:xfrm>
            <a:off x="648393" y="2236124"/>
            <a:ext cx="5085623" cy="2862322"/>
          </a:xfrm>
          <a:prstGeom prst="rect">
            <a:avLst/>
          </a:prstGeom>
          <a:noFill/>
        </p:spPr>
        <p:txBody>
          <a:bodyPr wrap="none" rtlCol="0">
            <a:spAutoFit/>
          </a:bodyPr>
          <a:lstStyle/>
          <a:p>
            <a:pPr marL="285750" indent="-285750">
              <a:buFont typeface="Arial" panose="020B0604020202020204" pitchFamily="34" charset="0"/>
              <a:buChar char="•"/>
            </a:pPr>
            <a:r>
              <a:rPr lang="en-GB" dirty="0"/>
              <a:t>Working out what incline the robot can deal with</a:t>
            </a:r>
          </a:p>
          <a:p>
            <a:pPr marL="285750" indent="-285750">
              <a:buFont typeface="Arial" panose="020B0604020202020204" pitchFamily="34" charset="0"/>
              <a:buChar char="•"/>
            </a:pPr>
            <a:r>
              <a:rPr lang="en-GB" dirty="0"/>
              <a:t>Using Kevlar on the outside to protect the robot</a:t>
            </a:r>
          </a:p>
          <a:p>
            <a:pPr marL="285750" indent="-285750">
              <a:buFont typeface="Arial" panose="020B0604020202020204" pitchFamily="34" charset="0"/>
              <a:buChar char="•"/>
            </a:pPr>
            <a:r>
              <a:rPr lang="en-GB" dirty="0"/>
              <a:t>Creating soft/protected wheels for the inner robot</a:t>
            </a:r>
          </a:p>
          <a:p>
            <a:pPr marL="285750" indent="-285750">
              <a:buFont typeface="Arial" panose="020B0604020202020204" pitchFamily="34" charset="0"/>
              <a:buChar char="•"/>
            </a:pPr>
            <a:r>
              <a:rPr lang="en-GB" dirty="0"/>
              <a:t>Using GPS for mapping</a:t>
            </a:r>
          </a:p>
          <a:p>
            <a:pPr marL="285750" indent="-285750">
              <a:buFont typeface="Arial" panose="020B0604020202020204" pitchFamily="34" charset="0"/>
              <a:buChar char="•"/>
            </a:pPr>
            <a:r>
              <a:rPr lang="en-GB" dirty="0"/>
              <a:t>Creating many robots, as a swarm</a:t>
            </a:r>
          </a:p>
          <a:p>
            <a:pPr marL="285750" indent="-285750">
              <a:buFont typeface="Arial" panose="020B0604020202020204" pitchFamily="34" charset="0"/>
              <a:buChar char="•"/>
            </a:pPr>
            <a:r>
              <a:rPr lang="en-GB" dirty="0"/>
              <a:t>Damage checking with LDRs</a:t>
            </a:r>
          </a:p>
          <a:p>
            <a:pPr marL="285750" indent="-285750">
              <a:buFont typeface="Arial" panose="020B0604020202020204" pitchFamily="34" charset="0"/>
              <a:buChar char="•"/>
            </a:pPr>
            <a:r>
              <a:rPr lang="en-GB" dirty="0"/>
              <a:t>Gyroscopic effect jumping</a:t>
            </a:r>
          </a:p>
          <a:p>
            <a:pPr marL="285750" indent="-285750">
              <a:buFont typeface="Arial" panose="020B0604020202020204" pitchFamily="34" charset="0"/>
              <a:buChar char="•"/>
            </a:pPr>
            <a:r>
              <a:rPr lang="en-GB" dirty="0"/>
              <a:t>Adding grip</a:t>
            </a:r>
          </a:p>
          <a:p>
            <a:pPr marL="285750" indent="-285750">
              <a:buFont typeface="Arial" panose="020B0604020202020204" pitchFamily="34" charset="0"/>
              <a:buChar char="•"/>
            </a:pPr>
            <a:r>
              <a:rPr lang="en-GB" dirty="0"/>
              <a:t>Motor torque vs speed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163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A2AD8-51BB-49F4-945D-02125D0A329A}"/>
              </a:ext>
            </a:extLst>
          </p:cNvPr>
          <p:cNvSpPr txBox="1">
            <a:spLocks/>
          </p:cNvSpPr>
          <p:nvPr/>
        </p:nvSpPr>
        <p:spPr>
          <a:xfrm>
            <a:off x="3358836" y="615142"/>
            <a:ext cx="8054739" cy="759227"/>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solidFill>
                  <a:schemeClr val="accent1">
                    <a:lumMod val="60000"/>
                    <a:lumOff val="40000"/>
                  </a:schemeClr>
                </a:solidFill>
              </a:rPr>
              <a:t>Items in PDR brought into current design</a:t>
            </a:r>
          </a:p>
        </p:txBody>
      </p:sp>
      <p:sp>
        <p:nvSpPr>
          <p:cNvPr id="2" name="Rectangle 1"/>
          <p:cNvSpPr/>
          <p:nvPr/>
        </p:nvSpPr>
        <p:spPr>
          <a:xfrm>
            <a:off x="778625" y="1797874"/>
            <a:ext cx="6096000" cy="1754326"/>
          </a:xfrm>
          <a:prstGeom prst="rect">
            <a:avLst/>
          </a:prstGeom>
        </p:spPr>
        <p:txBody>
          <a:bodyPr>
            <a:spAutoFit/>
          </a:bodyPr>
          <a:lstStyle/>
          <a:p>
            <a:pPr marL="285750" indent="-285750">
              <a:buFont typeface="Arial" panose="020B0604020202020204" pitchFamily="34" charset="0"/>
              <a:buChar char="•"/>
            </a:pPr>
            <a:r>
              <a:rPr lang="en-GB" dirty="0"/>
              <a:t>Working out what incline the robot can deal with</a:t>
            </a:r>
          </a:p>
          <a:p>
            <a:pPr marL="285750" indent="-285750">
              <a:buFont typeface="Arial" panose="020B0604020202020204" pitchFamily="34" charset="0"/>
              <a:buChar char="•"/>
            </a:pPr>
            <a:r>
              <a:rPr lang="en-GB" dirty="0"/>
              <a:t>Using Kevlar on the outside to protect the robot</a:t>
            </a:r>
          </a:p>
          <a:p>
            <a:pPr marL="285750" indent="-285750">
              <a:buFont typeface="Arial" panose="020B0604020202020204" pitchFamily="34" charset="0"/>
              <a:buChar char="•"/>
            </a:pPr>
            <a:r>
              <a:rPr lang="en-GB" dirty="0"/>
              <a:t>Creating soft/protected wheels for the inner robot</a:t>
            </a:r>
          </a:p>
          <a:p>
            <a:pPr marL="285750" indent="-285750">
              <a:buFont typeface="Arial" panose="020B0604020202020204" pitchFamily="34" charset="0"/>
              <a:buChar char="•"/>
            </a:pPr>
            <a:r>
              <a:rPr lang="en-GB" dirty="0"/>
              <a:t>Damage checking with LDRs</a:t>
            </a:r>
          </a:p>
          <a:p>
            <a:pPr marL="285750" indent="-285750">
              <a:buFont typeface="Arial" panose="020B0604020202020204" pitchFamily="34" charset="0"/>
              <a:buChar char="•"/>
            </a:pPr>
            <a:r>
              <a:rPr lang="en-GB" dirty="0"/>
              <a:t>Adding grip</a:t>
            </a:r>
          </a:p>
          <a:p>
            <a:pPr marL="285750" indent="-285750">
              <a:buFont typeface="Arial" panose="020B0604020202020204" pitchFamily="34" charset="0"/>
              <a:buChar char="•"/>
            </a:pPr>
            <a:r>
              <a:rPr lang="en-GB" dirty="0"/>
              <a:t>Motor torque vs speed</a:t>
            </a:r>
          </a:p>
        </p:txBody>
      </p:sp>
      <p:pic>
        <p:nvPicPr>
          <p:cNvPr id="7" name="Picture 6"/>
          <p:cNvPicPr>
            <a:picLocks noChangeAspect="1"/>
          </p:cNvPicPr>
          <p:nvPr/>
        </p:nvPicPr>
        <p:blipFill>
          <a:blip r:embed="rId3"/>
          <a:stretch>
            <a:fillRect/>
          </a:stretch>
        </p:blipFill>
        <p:spPr>
          <a:xfrm>
            <a:off x="4351992" y="4761845"/>
            <a:ext cx="2668384" cy="1518014"/>
          </a:xfrm>
          <a:prstGeom prst="rect">
            <a:avLst/>
          </a:prstGeom>
        </p:spPr>
      </p:pic>
      <p:pic>
        <p:nvPicPr>
          <p:cNvPr id="8" name="Picture 7"/>
          <p:cNvPicPr>
            <a:picLocks noChangeAspect="1"/>
          </p:cNvPicPr>
          <p:nvPr/>
        </p:nvPicPr>
        <p:blipFill>
          <a:blip r:embed="rId4"/>
          <a:stretch>
            <a:fillRect/>
          </a:stretch>
        </p:blipFill>
        <p:spPr>
          <a:xfrm>
            <a:off x="778625" y="4761845"/>
            <a:ext cx="3137228" cy="1518014"/>
          </a:xfrm>
          <a:prstGeom prst="rect">
            <a:avLst/>
          </a:prstGeom>
        </p:spPr>
      </p:pic>
      <p:sp>
        <p:nvSpPr>
          <p:cNvPr id="9" name="Rectangle 8"/>
          <p:cNvSpPr/>
          <p:nvPr/>
        </p:nvSpPr>
        <p:spPr>
          <a:xfrm>
            <a:off x="1024130" y="6279859"/>
            <a:ext cx="2646218" cy="430887"/>
          </a:xfrm>
          <a:prstGeom prst="rect">
            <a:avLst/>
          </a:prstGeom>
        </p:spPr>
        <p:txBody>
          <a:bodyPr wrap="square">
            <a:spAutoFit/>
          </a:bodyPr>
          <a:lstStyle/>
          <a:p>
            <a:r>
              <a:rPr lang="en-GB" sz="1100" dirty="0"/>
              <a:t>http://amazingvideostgs.blogspot.com/2012/12/sand-flea-jumping-robot.html</a:t>
            </a:r>
          </a:p>
        </p:txBody>
      </p:sp>
      <p:sp>
        <p:nvSpPr>
          <p:cNvPr id="10" name="Rectangle 9"/>
          <p:cNvSpPr/>
          <p:nvPr/>
        </p:nvSpPr>
        <p:spPr>
          <a:xfrm>
            <a:off x="4553715" y="6279858"/>
            <a:ext cx="2264938" cy="430887"/>
          </a:xfrm>
          <a:prstGeom prst="rect">
            <a:avLst/>
          </a:prstGeom>
        </p:spPr>
        <p:txBody>
          <a:bodyPr wrap="square">
            <a:spAutoFit/>
          </a:bodyPr>
          <a:lstStyle/>
          <a:p>
            <a:r>
              <a:rPr lang="en-GB" sz="1100" dirty="0"/>
              <a:t>https://mars.nasa.gov/mer/spotlight/wheels01.html</a:t>
            </a:r>
          </a:p>
        </p:txBody>
      </p:sp>
      <p:pic>
        <p:nvPicPr>
          <p:cNvPr id="12" name="Picture 11"/>
          <p:cNvPicPr>
            <a:picLocks noChangeAspect="1"/>
          </p:cNvPicPr>
          <p:nvPr/>
        </p:nvPicPr>
        <p:blipFill>
          <a:blip r:embed="rId5"/>
          <a:stretch>
            <a:fillRect/>
          </a:stretch>
        </p:blipFill>
        <p:spPr>
          <a:xfrm>
            <a:off x="7456515" y="4767848"/>
            <a:ext cx="1670858" cy="1512010"/>
          </a:xfrm>
          <a:prstGeom prst="rect">
            <a:avLst/>
          </a:prstGeom>
        </p:spPr>
      </p:pic>
      <p:sp>
        <p:nvSpPr>
          <p:cNvPr id="13" name="Rectangle 12"/>
          <p:cNvSpPr/>
          <p:nvPr/>
        </p:nvSpPr>
        <p:spPr>
          <a:xfrm>
            <a:off x="7418147" y="6279858"/>
            <a:ext cx="1747594" cy="261610"/>
          </a:xfrm>
          <a:prstGeom prst="rect">
            <a:avLst/>
          </a:prstGeom>
        </p:spPr>
        <p:txBody>
          <a:bodyPr wrap="none">
            <a:spAutoFit/>
          </a:bodyPr>
          <a:lstStyle/>
          <a:p>
            <a:r>
              <a:rPr lang="en-GB" sz="1100" dirty="0"/>
              <a:t>http://www.qwiktyres.com/</a:t>
            </a:r>
          </a:p>
        </p:txBody>
      </p:sp>
      <p:pic>
        <p:nvPicPr>
          <p:cNvPr id="11" name="Picture 10"/>
          <p:cNvPicPr>
            <a:picLocks noChangeAspect="1"/>
          </p:cNvPicPr>
          <p:nvPr/>
        </p:nvPicPr>
        <p:blipFill>
          <a:blip r:embed="rId6"/>
          <a:stretch>
            <a:fillRect/>
          </a:stretch>
        </p:blipFill>
        <p:spPr>
          <a:xfrm>
            <a:off x="6580144" y="1260909"/>
            <a:ext cx="4176451" cy="2890831"/>
          </a:xfrm>
          <a:prstGeom prst="rect">
            <a:avLst/>
          </a:prstGeom>
        </p:spPr>
      </p:pic>
      <p:sp>
        <p:nvSpPr>
          <p:cNvPr id="14" name="Rectangle 13"/>
          <p:cNvSpPr/>
          <p:nvPr/>
        </p:nvSpPr>
        <p:spPr>
          <a:xfrm>
            <a:off x="6580144" y="4151740"/>
            <a:ext cx="4185356" cy="430887"/>
          </a:xfrm>
          <a:prstGeom prst="rect">
            <a:avLst/>
          </a:prstGeom>
        </p:spPr>
        <p:txBody>
          <a:bodyPr wrap="square">
            <a:spAutoFit/>
          </a:bodyPr>
          <a:lstStyle/>
          <a:p>
            <a:r>
              <a:rPr lang="en-GB" sz="1100" dirty="0"/>
              <a:t>http://www.easycomposites.co.uk/#!/fabric-and-reinforcement/kevlar-aramid-diolen-etc/kevlar-protective-textiles</a:t>
            </a:r>
          </a:p>
        </p:txBody>
      </p:sp>
    </p:spTree>
    <p:extLst>
      <p:ext uri="{BB962C8B-B14F-4D97-AF65-F5344CB8AC3E}">
        <p14:creationId xmlns:p14="http://schemas.microsoft.com/office/powerpoint/2010/main" val="415748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B0717C-5963-405C-8EA1-757B0F5121CA}"/>
              </a:ext>
            </a:extLst>
          </p:cNvPr>
          <p:cNvSpPr txBox="1">
            <a:spLocks/>
          </p:cNvSpPr>
          <p:nvPr/>
        </p:nvSpPr>
        <p:spPr>
          <a:xfrm>
            <a:off x="3358836" y="615142"/>
            <a:ext cx="8054739" cy="7592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solidFill>
                  <a:schemeClr val="accent1">
                    <a:lumMod val="60000"/>
                    <a:lumOff val="40000"/>
                  </a:schemeClr>
                </a:solidFill>
              </a:rPr>
              <a:t>Things for the Future</a:t>
            </a:r>
          </a:p>
        </p:txBody>
      </p:sp>
      <p:sp>
        <p:nvSpPr>
          <p:cNvPr id="2" name="Rectangle 1"/>
          <p:cNvSpPr/>
          <p:nvPr/>
        </p:nvSpPr>
        <p:spPr>
          <a:xfrm>
            <a:off x="670560" y="1586121"/>
            <a:ext cx="6096000" cy="923330"/>
          </a:xfrm>
          <a:prstGeom prst="rect">
            <a:avLst/>
          </a:prstGeom>
        </p:spPr>
        <p:txBody>
          <a:bodyPr>
            <a:spAutoFit/>
          </a:bodyPr>
          <a:lstStyle/>
          <a:p>
            <a:pPr marL="285750" indent="-285750">
              <a:buFont typeface="Arial" panose="020B0604020202020204" pitchFamily="34" charset="0"/>
              <a:buChar char="•"/>
            </a:pPr>
            <a:r>
              <a:rPr lang="en-GB" dirty="0"/>
              <a:t>Using GPS for mapping</a:t>
            </a:r>
          </a:p>
          <a:p>
            <a:pPr marL="285750" indent="-285750">
              <a:buFont typeface="Arial" panose="020B0604020202020204" pitchFamily="34" charset="0"/>
              <a:buChar char="•"/>
            </a:pPr>
            <a:r>
              <a:rPr lang="en-GB" dirty="0"/>
              <a:t>Creating many robots, as a swarm</a:t>
            </a:r>
          </a:p>
          <a:p>
            <a:pPr marL="285750" indent="-285750">
              <a:buFont typeface="Arial" panose="020B0604020202020204" pitchFamily="34" charset="0"/>
              <a:buChar char="•"/>
            </a:pPr>
            <a:r>
              <a:rPr lang="en-GB" dirty="0"/>
              <a:t>Gyroscopic effect jumping</a:t>
            </a:r>
          </a:p>
        </p:txBody>
      </p:sp>
      <p:pic>
        <p:nvPicPr>
          <p:cNvPr id="7" name="Picture 6"/>
          <p:cNvPicPr>
            <a:picLocks noChangeAspect="1"/>
          </p:cNvPicPr>
          <p:nvPr/>
        </p:nvPicPr>
        <p:blipFill>
          <a:blip r:embed="rId3"/>
          <a:stretch>
            <a:fillRect/>
          </a:stretch>
        </p:blipFill>
        <p:spPr>
          <a:xfrm>
            <a:off x="596628" y="2879427"/>
            <a:ext cx="5338396" cy="3153378"/>
          </a:xfrm>
          <a:prstGeom prst="rect">
            <a:avLst/>
          </a:prstGeom>
        </p:spPr>
      </p:pic>
      <p:sp>
        <p:nvSpPr>
          <p:cNvPr id="8" name="Rectangle 7"/>
          <p:cNvSpPr/>
          <p:nvPr/>
        </p:nvSpPr>
        <p:spPr>
          <a:xfrm>
            <a:off x="1145414" y="6032805"/>
            <a:ext cx="4240824" cy="430887"/>
          </a:xfrm>
          <a:prstGeom prst="rect">
            <a:avLst/>
          </a:prstGeom>
        </p:spPr>
        <p:txBody>
          <a:bodyPr wrap="square">
            <a:spAutoFit/>
          </a:bodyPr>
          <a:lstStyle/>
          <a:p>
            <a:r>
              <a:rPr lang="en-GB" sz="1100" dirty="0"/>
              <a:t>https://uk.farnell.com/w/c/wireless-modules-adaptors/communications-networking-modules/gps-modules-receivers?range=inc-in-stock&amp;st=gps</a:t>
            </a:r>
          </a:p>
        </p:txBody>
      </p:sp>
      <p:pic>
        <p:nvPicPr>
          <p:cNvPr id="5" name="Picture 4"/>
          <p:cNvPicPr>
            <a:picLocks noChangeAspect="1"/>
          </p:cNvPicPr>
          <p:nvPr/>
        </p:nvPicPr>
        <p:blipFill>
          <a:blip r:embed="rId4"/>
          <a:stretch>
            <a:fillRect/>
          </a:stretch>
        </p:blipFill>
        <p:spPr>
          <a:xfrm>
            <a:off x="6926862" y="1671205"/>
            <a:ext cx="4082674" cy="2785291"/>
          </a:xfrm>
          <a:prstGeom prst="rect">
            <a:avLst/>
          </a:prstGeom>
        </p:spPr>
      </p:pic>
      <p:sp>
        <p:nvSpPr>
          <p:cNvPr id="9" name="Rectangle 8"/>
          <p:cNvSpPr/>
          <p:nvPr/>
        </p:nvSpPr>
        <p:spPr>
          <a:xfrm>
            <a:off x="7407302" y="4456116"/>
            <a:ext cx="3121794" cy="445887"/>
          </a:xfrm>
          <a:prstGeom prst="rect">
            <a:avLst/>
          </a:prstGeom>
        </p:spPr>
        <p:txBody>
          <a:bodyPr wrap="square">
            <a:spAutoFit/>
          </a:bodyPr>
          <a:lstStyle/>
          <a:p>
            <a:r>
              <a:rPr lang="en-GB" sz="1100" dirty="0"/>
              <a:t>https://robohub.org/swiss-robots-cubli-a-cube-that-can-jump-up-balance-and-walk-across-your-desk/</a:t>
            </a:r>
          </a:p>
        </p:txBody>
      </p:sp>
    </p:spTree>
    <p:extLst>
      <p:ext uri="{BB962C8B-B14F-4D97-AF65-F5344CB8AC3E}">
        <p14:creationId xmlns:p14="http://schemas.microsoft.com/office/powerpoint/2010/main" val="1661829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5D7EE8-5F3E-4137-9594-79E95BEDD968}"/>
              </a:ext>
            </a:extLst>
          </p:cNvPr>
          <p:cNvSpPr txBox="1">
            <a:spLocks/>
          </p:cNvSpPr>
          <p:nvPr/>
        </p:nvSpPr>
        <p:spPr>
          <a:xfrm>
            <a:off x="3358836" y="615142"/>
            <a:ext cx="8054739" cy="7592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solidFill>
                  <a:schemeClr val="accent1">
                    <a:lumMod val="60000"/>
                    <a:lumOff val="40000"/>
                  </a:schemeClr>
                </a:solidFill>
              </a:rPr>
              <a:t>Final Design </a:t>
            </a:r>
          </a:p>
        </p:txBody>
      </p:sp>
      <p:sp>
        <p:nvSpPr>
          <p:cNvPr id="2" name="TextBox 1"/>
          <p:cNvSpPr txBox="1"/>
          <p:nvPr/>
        </p:nvSpPr>
        <p:spPr>
          <a:xfrm>
            <a:off x="1238596" y="2078182"/>
            <a:ext cx="7983724" cy="1200329"/>
          </a:xfrm>
          <a:prstGeom prst="rect">
            <a:avLst/>
          </a:prstGeom>
          <a:noFill/>
        </p:spPr>
        <p:txBody>
          <a:bodyPr wrap="none" rtlCol="0">
            <a:spAutoFit/>
          </a:bodyPr>
          <a:lstStyle/>
          <a:p>
            <a:pPr marL="285750" indent="-285750">
              <a:buFont typeface="Arial" panose="020B0604020202020204" pitchFamily="34" charset="0"/>
              <a:buChar char="•"/>
            </a:pPr>
            <a:r>
              <a:rPr lang="en-GB" dirty="0"/>
              <a:t>Definitely wheeled rather than pendulum idea</a:t>
            </a:r>
          </a:p>
          <a:p>
            <a:pPr marL="285750" indent="-285750">
              <a:buFont typeface="Arial" panose="020B0604020202020204" pitchFamily="34" charset="0"/>
              <a:buChar char="•"/>
            </a:pPr>
            <a:r>
              <a:rPr lang="en-GB" dirty="0"/>
              <a:t>Deformable wheels in a deformable sphere – maximise protection of the internals</a:t>
            </a:r>
          </a:p>
          <a:p>
            <a:pPr marL="285750" indent="-285750">
              <a:buFont typeface="Arial" panose="020B0604020202020204" pitchFamily="34" charset="0"/>
              <a:buChar char="•"/>
            </a:pPr>
            <a:r>
              <a:rPr lang="en-GB" dirty="0"/>
              <a:t>Going to test many wheel ideas to choose the best</a:t>
            </a:r>
          </a:p>
          <a:p>
            <a:pPr marL="285750" indent="-285750">
              <a:buFont typeface="Arial" panose="020B0604020202020204" pitchFamily="34" charset="0"/>
              <a:buChar char="•"/>
            </a:pPr>
            <a:r>
              <a:rPr lang="en-GB" dirty="0"/>
              <a:t>Making the sphere out of </a:t>
            </a:r>
            <a:r>
              <a:rPr lang="en-GB" dirty="0" err="1"/>
              <a:t>NinjaFlex</a:t>
            </a:r>
            <a:r>
              <a:rPr lang="en-GB" dirty="0"/>
              <a:t> and coating the inside with silicon</a:t>
            </a:r>
          </a:p>
        </p:txBody>
      </p:sp>
      <p:sp>
        <p:nvSpPr>
          <p:cNvPr id="3" name="Rectangle 2"/>
          <p:cNvSpPr/>
          <p:nvPr/>
        </p:nvSpPr>
        <p:spPr>
          <a:xfrm>
            <a:off x="1973179" y="4742506"/>
            <a:ext cx="4023360" cy="646331"/>
          </a:xfrm>
          <a:prstGeom prst="rect">
            <a:avLst/>
          </a:prstGeom>
        </p:spPr>
        <p:txBody>
          <a:bodyPr wrap="square">
            <a:spAutoFit/>
          </a:bodyPr>
          <a:lstStyle/>
          <a:p>
            <a:r>
              <a:rPr lang="en-GB" dirty="0"/>
              <a:t>Friction coefficient of </a:t>
            </a:r>
            <a:r>
              <a:rPr lang="en-GB" dirty="0" err="1"/>
              <a:t>NinjaFlex</a:t>
            </a:r>
            <a:r>
              <a:rPr lang="en-GB" dirty="0"/>
              <a:t>:	0.45</a:t>
            </a:r>
          </a:p>
          <a:p>
            <a:r>
              <a:rPr lang="en-GB" dirty="0"/>
              <a:t>Friction coefficient of silicone:		0.3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172" y="3613621"/>
            <a:ext cx="4117926" cy="2904102"/>
          </a:xfrm>
          <a:prstGeom prst="rect">
            <a:avLst/>
          </a:prstGeom>
        </p:spPr>
      </p:pic>
    </p:spTree>
    <p:extLst>
      <p:ext uri="{BB962C8B-B14F-4D97-AF65-F5344CB8AC3E}">
        <p14:creationId xmlns:p14="http://schemas.microsoft.com/office/powerpoint/2010/main" val="3234620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A81DF7-18D2-4425-8C3B-875B32C180F1}"/>
              </a:ext>
            </a:extLst>
          </p:cNvPr>
          <p:cNvSpPr txBox="1">
            <a:spLocks/>
          </p:cNvSpPr>
          <p:nvPr/>
        </p:nvSpPr>
        <p:spPr>
          <a:xfrm>
            <a:off x="3358836" y="615142"/>
            <a:ext cx="8054739" cy="7592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solidFill>
                  <a:schemeClr val="accent1">
                    <a:lumMod val="60000"/>
                    <a:lumOff val="40000"/>
                  </a:schemeClr>
                </a:solidFill>
              </a:rPr>
              <a:t>Size, material and weight</a:t>
            </a:r>
          </a:p>
        </p:txBody>
      </p:sp>
      <p:pic>
        <p:nvPicPr>
          <p:cNvPr id="1026" name="Picture 2" descr="You must battle gravity and friction to push an object up a ramp.">
            <a:extLst>
              <a:ext uri="{FF2B5EF4-FFF2-40B4-BE49-F238E27FC236}">
                <a16:creationId xmlns:a16="http://schemas.microsoft.com/office/drawing/2014/main" id="{713580DF-9865-48DE-A350-6DDE87121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58" y="1374369"/>
            <a:ext cx="381000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ath.rutgers.edu/~greenfie/mill_courses/math151a/gifstuff/cyl_sphere.gif">
            <a:extLst>
              <a:ext uri="{FF2B5EF4-FFF2-40B4-BE49-F238E27FC236}">
                <a16:creationId xmlns:a16="http://schemas.microsoft.com/office/drawing/2014/main" id="{78813567-1F38-44F9-B47B-E77E693AD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3054" y="1374369"/>
            <a:ext cx="2495536" cy="24955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17A470-6C36-4B55-B019-7789CFAAE0C8}"/>
              </a:ext>
            </a:extLst>
          </p:cNvPr>
          <p:cNvSpPr/>
          <p:nvPr/>
        </p:nvSpPr>
        <p:spPr>
          <a:xfrm>
            <a:off x="4822843" y="4076474"/>
            <a:ext cx="3350597" cy="246221"/>
          </a:xfrm>
          <a:prstGeom prst="rect">
            <a:avLst/>
          </a:prstGeom>
        </p:spPr>
        <p:txBody>
          <a:bodyPr wrap="none">
            <a:spAutoFit/>
          </a:bodyPr>
          <a:lstStyle/>
          <a:p>
            <a:r>
              <a:rPr lang="en-GB" sz="1000" dirty="0"/>
              <a:t>http://mymathforum.com/algebra/6911-sphere-cylinder.html</a:t>
            </a:r>
          </a:p>
        </p:txBody>
      </p:sp>
      <p:pic>
        <p:nvPicPr>
          <p:cNvPr id="1030" name="Picture 6" descr="https://www.mathsteacher.com.au/year8/ch10_geomcons/09_cones/Image16382.gif">
            <a:extLst>
              <a:ext uri="{FF2B5EF4-FFF2-40B4-BE49-F238E27FC236}">
                <a16:creationId xmlns:a16="http://schemas.microsoft.com/office/drawing/2014/main" id="{F671BA71-3E77-4F34-B6BD-59A21A0655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381"/>
          <a:stretch/>
        </p:blipFill>
        <p:spPr bwMode="auto">
          <a:xfrm>
            <a:off x="8289437" y="1220461"/>
            <a:ext cx="3009288" cy="35262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2CBD1A4-C34D-4D6C-B053-B853015FA595}"/>
              </a:ext>
            </a:extLst>
          </p:cNvPr>
          <p:cNvSpPr/>
          <p:nvPr/>
        </p:nvSpPr>
        <p:spPr>
          <a:xfrm>
            <a:off x="7584964" y="4830163"/>
            <a:ext cx="4392549" cy="246221"/>
          </a:xfrm>
          <a:prstGeom prst="rect">
            <a:avLst/>
          </a:prstGeom>
        </p:spPr>
        <p:txBody>
          <a:bodyPr wrap="none">
            <a:spAutoFit/>
          </a:bodyPr>
          <a:lstStyle/>
          <a:p>
            <a:r>
              <a:rPr lang="en-GB" sz="1000" dirty="0"/>
              <a:t>https://www.mathsteacher.com.au/year8/ch10_geomcons/09_cones/cylinder.htm</a:t>
            </a:r>
          </a:p>
        </p:txBody>
      </p:sp>
      <p:sp>
        <p:nvSpPr>
          <p:cNvPr id="11" name="Rectangle 10">
            <a:extLst>
              <a:ext uri="{FF2B5EF4-FFF2-40B4-BE49-F238E27FC236}">
                <a16:creationId xmlns:a16="http://schemas.microsoft.com/office/drawing/2014/main" id="{550EB5DE-6144-4966-868B-1F32EA4171F2}"/>
              </a:ext>
            </a:extLst>
          </p:cNvPr>
          <p:cNvSpPr/>
          <p:nvPr/>
        </p:nvSpPr>
        <p:spPr>
          <a:xfrm>
            <a:off x="814058" y="4500484"/>
            <a:ext cx="6117380" cy="246221"/>
          </a:xfrm>
          <a:prstGeom prst="rect">
            <a:avLst/>
          </a:prstGeom>
        </p:spPr>
        <p:txBody>
          <a:bodyPr wrap="none">
            <a:spAutoFit/>
          </a:bodyPr>
          <a:lstStyle/>
          <a:p>
            <a:r>
              <a:rPr lang="en-GB" sz="1000" dirty="0"/>
              <a:t>https://www.dummies.com/education/science/physics/calculating-the-force-needed-to-move-an-object-up-a-slope/</a:t>
            </a:r>
          </a:p>
        </p:txBody>
      </p:sp>
    </p:spTree>
    <p:extLst>
      <p:ext uri="{BB962C8B-B14F-4D97-AF65-F5344CB8AC3E}">
        <p14:creationId xmlns:p14="http://schemas.microsoft.com/office/powerpoint/2010/main" val="322846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3050771"/>
            <a:ext cx="8689976" cy="759227"/>
          </a:xfrm>
        </p:spPr>
        <p:txBody>
          <a:bodyPr/>
          <a:lstStyle/>
          <a:p>
            <a:r>
              <a:rPr lang="en-GB" dirty="0">
                <a:solidFill>
                  <a:schemeClr val="accent1">
                    <a:lumMod val="60000"/>
                    <a:lumOff val="40000"/>
                  </a:schemeClr>
                </a:solidFill>
              </a:rPr>
              <a:t>Questions?</a:t>
            </a:r>
          </a:p>
        </p:txBody>
      </p:sp>
      <p:sp>
        <p:nvSpPr>
          <p:cNvPr id="3" name="Subtitle 2"/>
          <p:cNvSpPr>
            <a:spLocks noGrp="1"/>
          </p:cNvSpPr>
          <p:nvPr>
            <p:ph type="subTitle" idx="1"/>
          </p:nvPr>
        </p:nvSpPr>
        <p:spPr>
          <a:xfrm>
            <a:off x="1751012" y="3886201"/>
            <a:ext cx="8689976" cy="536170"/>
          </a:xfrm>
        </p:spPr>
        <p:txBody>
          <a:bodyPr/>
          <a:lstStyle/>
          <a:p>
            <a:r>
              <a:rPr lang="en-GB" dirty="0">
                <a:solidFill>
                  <a:schemeClr val="accent1">
                    <a:lumMod val="40000"/>
                    <a:lumOff val="60000"/>
                  </a:schemeClr>
                </a:solidFill>
              </a:rPr>
              <a:t>Thanks for listening</a:t>
            </a:r>
          </a:p>
        </p:txBody>
      </p:sp>
      <p:sp>
        <p:nvSpPr>
          <p:cNvPr id="4" name="TextBox 3"/>
          <p:cNvSpPr txBox="1"/>
          <p:nvPr/>
        </p:nvSpPr>
        <p:spPr>
          <a:xfrm>
            <a:off x="3613265" y="4498574"/>
            <a:ext cx="4965469" cy="369332"/>
          </a:xfrm>
          <a:prstGeom prst="rect">
            <a:avLst/>
          </a:prstGeom>
          <a:noFill/>
        </p:spPr>
        <p:txBody>
          <a:bodyPr wrap="square" rtlCol="0">
            <a:spAutoFit/>
          </a:bodyPr>
          <a:lstStyle/>
          <a:p>
            <a:pPr algn="ctr"/>
            <a:r>
              <a:rPr lang="en-GB" dirty="0"/>
              <a:t>Charlie Freestone &amp; Becky Harding</a:t>
            </a:r>
          </a:p>
        </p:txBody>
      </p:sp>
      <p:pic>
        <p:nvPicPr>
          <p:cNvPr id="6" name="554ABAC">
            <a:hlinkClick r:id="" action="ppaction://media"/>
            <a:extLst>
              <a:ext uri="{FF2B5EF4-FFF2-40B4-BE49-F238E27FC236}">
                <a16:creationId xmlns:a16="http://schemas.microsoft.com/office/drawing/2014/main" id="{89B684C0-2719-418C-83F8-CD2492E1656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83985" y="604700"/>
            <a:ext cx="2638636" cy="1806057"/>
          </a:xfrm>
          <a:prstGeom prst="rect">
            <a:avLst/>
          </a:prstGeom>
        </p:spPr>
      </p:pic>
      <p:pic>
        <p:nvPicPr>
          <p:cNvPr id="7" name="B541098">
            <a:hlinkClick r:id="" action="ppaction://media"/>
            <a:extLst>
              <a:ext uri="{FF2B5EF4-FFF2-40B4-BE49-F238E27FC236}">
                <a16:creationId xmlns:a16="http://schemas.microsoft.com/office/drawing/2014/main" id="{6B4BD31B-63C5-4FDA-8174-AB7F14B42480}"/>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204157" y="463182"/>
            <a:ext cx="2303858" cy="2089091"/>
          </a:xfrm>
          <a:prstGeom prst="rect">
            <a:avLst/>
          </a:prstGeom>
        </p:spPr>
      </p:pic>
      <p:pic>
        <p:nvPicPr>
          <p:cNvPr id="8" name="3902A9C">
            <a:hlinkClick r:id="" action="ppaction://media"/>
            <a:extLst>
              <a:ext uri="{FF2B5EF4-FFF2-40B4-BE49-F238E27FC236}">
                <a16:creationId xmlns:a16="http://schemas.microsoft.com/office/drawing/2014/main" id="{BCE3EACC-12DF-4493-9DBC-3C16AB1CBF13}"/>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83985" y="4565061"/>
            <a:ext cx="2513954" cy="1827001"/>
          </a:xfrm>
          <a:prstGeom prst="rect">
            <a:avLst/>
          </a:prstGeom>
        </p:spPr>
      </p:pic>
      <p:pic>
        <p:nvPicPr>
          <p:cNvPr id="9" name="58436C2">
            <a:hlinkClick r:id="" action="ppaction://media"/>
            <a:extLst>
              <a:ext uri="{FF2B5EF4-FFF2-40B4-BE49-F238E27FC236}">
                <a16:creationId xmlns:a16="http://schemas.microsoft.com/office/drawing/2014/main" id="{33F299E0-1054-4710-BD58-C8D111DD78EC}"/>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790915" y="4450012"/>
            <a:ext cx="2971511" cy="1893475"/>
          </a:xfrm>
          <a:prstGeom prst="rect">
            <a:avLst/>
          </a:prstGeom>
        </p:spPr>
      </p:pic>
    </p:spTree>
    <p:extLst>
      <p:ext uri="{BB962C8B-B14F-4D97-AF65-F5344CB8AC3E}">
        <p14:creationId xmlns:p14="http://schemas.microsoft.com/office/powerpoint/2010/main" val="364886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5" fill="hold"/>
                                        <p:tgtEl>
                                          <p:spTgt spid="6"/>
                                        </p:tgtEl>
                                      </p:cBhvr>
                                    </p:cmd>
                                  </p:childTnLst>
                                </p:cTn>
                              </p:par>
                              <p:par>
                                <p:cTn id="7" presetID="1" presetClass="mediacall" presetSubtype="0" fill="hold" nodeType="withEffect">
                                  <p:stCondLst>
                                    <p:cond delay="0"/>
                                  </p:stCondLst>
                                  <p:childTnLst>
                                    <p:cmd type="call" cmd="playFrom(0.0)">
                                      <p:cBhvr>
                                        <p:cTn id="8" dur="7744" fill="hold"/>
                                        <p:tgtEl>
                                          <p:spTgt spid="7"/>
                                        </p:tgtEl>
                                      </p:cBhvr>
                                    </p:cmd>
                                  </p:childTnLst>
                                </p:cTn>
                              </p:par>
                            </p:childTnLst>
                          </p:cTn>
                        </p:par>
                        <p:par>
                          <p:cTn id="9" fill="hold">
                            <p:stCondLst>
                              <p:cond delay="7755"/>
                            </p:stCondLst>
                            <p:childTnLst>
                              <p:par>
                                <p:cTn id="10" presetID="1" presetClass="mediacall" presetSubtype="0" fill="hold" nodeType="afterEffect">
                                  <p:stCondLst>
                                    <p:cond delay="0"/>
                                  </p:stCondLst>
                                  <p:childTnLst>
                                    <p:cmd type="call" cmd="playFrom(0.0)">
                                      <p:cBhvr>
                                        <p:cTn id="11" dur="12441" fill="hold"/>
                                        <p:tgtEl>
                                          <p:spTgt spid="8"/>
                                        </p:tgtEl>
                                      </p:cBhvr>
                                    </p:cmd>
                                  </p:childTnLst>
                                </p:cTn>
                              </p:par>
                              <p:par>
                                <p:cTn id="12" presetID="1" presetClass="mediacall" presetSubtype="0" fill="hold" nodeType="withEffect">
                                  <p:stCondLst>
                                    <p:cond delay="0"/>
                                  </p:stCondLst>
                                  <p:childTnLst>
                                    <p:cmd type="call" cmd="playFrom(0.0)">
                                      <p:cBhvr>
                                        <p:cTn id="13" dur="100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repeatCount="indefinite"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hold" display="0">
                  <p:stCondLst>
                    <p:cond delay="indefinite"/>
                  </p:stCondLst>
                </p:cTn>
                <p:tgtEl>
                  <p:spTgt spid="7"/>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video>
              <p:cMediaNode vol="80000">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9"/>
                                        </p:tgtEl>
                                      </p:cBhvr>
                                    </p:cmd>
                                  </p:childTnLst>
                                </p:cTn>
                              </p:par>
                            </p:childTnLst>
                          </p:cTn>
                        </p:par>
                      </p:childTnLst>
                    </p:cTn>
                  </p:par>
                </p:childTnLst>
              </p:cTn>
              <p:nextCondLst>
                <p:cond evt="onClick" delay="0">
                  <p:tgtEl>
                    <p:spTgt spid="9"/>
                  </p:tgtEl>
                </p:cond>
              </p:nextCondLst>
            </p:seq>
            <p:video>
              <p:cMediaNode vol="80000">
                <p:cTn id="37" repeatCount="indefinite" fill="hold" display="0">
                  <p:stCondLst>
                    <p:cond delay="indefinite"/>
                  </p:stCondLst>
                </p:cTn>
                <p:tgtEl>
                  <p:spTgt spid="9"/>
                </p:tgtEl>
              </p:cMediaNode>
            </p:vide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473</TotalTime>
  <Words>405</Words>
  <Application>Microsoft Office PowerPoint</Application>
  <PresentationFormat>Widescreen</PresentationFormat>
  <Paragraphs>61</Paragraphs>
  <Slides>8</Slides>
  <Notes>5</Notes>
  <HiddenSlides>0</HiddenSlides>
  <MMClips>4</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Droplet</vt:lpstr>
      <vt:lpstr>Mine Detonating Sphere-bot</vt:lpstr>
      <vt:lpstr>PowerPoint Presentation</vt:lpstr>
      <vt:lpstr>Suggestions from PDR</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ROCO504</dc:title>
  <dc:creator>Rebecca Harding</dc:creator>
  <cp:lastModifiedBy>Bex ...</cp:lastModifiedBy>
  <cp:revision>49</cp:revision>
  <dcterms:created xsi:type="dcterms:W3CDTF">2018-10-29T18:02:25Z</dcterms:created>
  <dcterms:modified xsi:type="dcterms:W3CDTF">2018-11-26T21:51:12Z</dcterms:modified>
</cp:coreProperties>
</file>